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8" r:id="rId4"/>
    <p:sldId id="269" r:id="rId5"/>
    <p:sldId id="270" r:id="rId6"/>
    <p:sldId id="258" r:id="rId7"/>
    <p:sldId id="260" r:id="rId8"/>
    <p:sldId id="263" r:id="rId9"/>
    <p:sldId id="262" r:id="rId10"/>
    <p:sldId id="274" r:id="rId11"/>
    <p:sldId id="261" r:id="rId12"/>
    <p:sldId id="271" r:id="rId13"/>
    <p:sldId id="273" r:id="rId14"/>
    <p:sldId id="264" r:id="rId15"/>
    <p:sldId id="265" r:id="rId16"/>
    <p:sldId id="266" r:id="rId17"/>
    <p:sldId id="272" r:id="rId18"/>
    <p:sldId id="267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46A66-8994-4713-A80B-B877D07EFFA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62C1-0EFB-49EE-AB41-02D0CA415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Norwegian National Anthem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 Script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</a:t>
            </a:r>
            <a:r>
              <a:rPr lang="en-US" baseline="0" dirty="0" smtClean="0"/>
              <a:t> Script </a:t>
            </a:r>
            <a:r>
              <a:rPr lang="en-US" baseline="0" dirty="0" smtClean="0"/>
              <a:t>8. </a:t>
            </a:r>
            <a:r>
              <a:rPr lang="en-US" dirty="0" smtClean="0"/>
              <a:t>Text will be read about </a:t>
            </a:r>
            <a:r>
              <a:rPr lang="en-US" dirty="0" err="1" smtClean="0"/>
              <a:t>Lofoten</a:t>
            </a:r>
            <a:r>
              <a:rPr lang="en-US" dirty="0" smtClean="0"/>
              <a:t> here- fishing country.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 of Ms. Farestvedt in </a:t>
            </a:r>
            <a:r>
              <a:rPr lang="en-US" dirty="0" err="1" smtClean="0"/>
              <a:t>Svolvaer</a:t>
            </a:r>
            <a:r>
              <a:rPr lang="en-US" dirty="0" smtClean="0"/>
              <a:t> in </a:t>
            </a:r>
            <a:r>
              <a:rPr lang="en-US" dirty="0" err="1" smtClean="0"/>
              <a:t>Lofoten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 Script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Risengrot</a:t>
            </a:r>
            <a:r>
              <a:rPr lang="en-US" dirty="0" smtClean="0"/>
              <a:t> (rice porridge)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Lefse</a:t>
            </a:r>
            <a:r>
              <a:rPr lang="en-US" baseline="0" dirty="0" smtClean="0"/>
              <a:t> (potato tortillas with sugar mixture inside), </a:t>
            </a:r>
            <a:r>
              <a:rPr lang="en-US" baseline="0" dirty="0" err="1" smtClean="0"/>
              <a:t>Fiskesuppe</a:t>
            </a:r>
            <a:r>
              <a:rPr lang="en-US" baseline="0" dirty="0" smtClean="0"/>
              <a:t> (fish soup), </a:t>
            </a:r>
            <a:r>
              <a:rPr lang="en-US" baseline="0" dirty="0" err="1" smtClean="0"/>
              <a:t>Kjottkaker</a:t>
            </a:r>
            <a:r>
              <a:rPr lang="en-US" baseline="0" dirty="0" smtClean="0"/>
              <a:t> (meat cakes)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 Script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 Script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 Script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</a:t>
            </a:r>
            <a:r>
              <a:rPr lang="en-US" baseline="0" dirty="0" smtClean="0"/>
              <a:t> Script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 Script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 Script </a:t>
            </a:r>
            <a:r>
              <a:rPr lang="en-US" dirty="0" smtClean="0"/>
              <a:t>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Lesson Script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2C1-0EFB-49EE-AB41-02D0CA4157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7F2EBB-3A20-465D-A237-ECFB2CEDDCE7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7B7F95-74D8-4CA3-ABB1-1A8259EAC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iH4BFTELM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_S-IhaEg2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essi\Downloads\10%20-%20Ole%20Bull_%20Et%20S&#230;terbes&#248;g%20(A%20Mountain%20Vision).mp3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OJo73IGpf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Jessi\Documents\A%20School\MUED\3170\VFE\15%20-%20Lofottorsken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84326/Ole-Bull" TargetMode="External"/><Relationship Id="rId2" Type="http://schemas.openxmlformats.org/officeDocument/2006/relationships/hyperlink" Target="http://griegmuseum.no/edvard-grieg-tidslin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tt.edu/~dash/type0122e.html" TargetMode="External"/><Relationship Id="rId5" Type="http://schemas.openxmlformats.org/officeDocument/2006/relationships/hyperlink" Target="http://www.gobookee.org/" TargetMode="External"/><Relationship Id="rId4" Type="http://schemas.openxmlformats.org/officeDocument/2006/relationships/hyperlink" Target="http://www.britannica.com/EBchecked/topic/280962/Henrik-Ibs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essi\Music\Norwegian%20National%20Anthem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essi\Downloads\01%20-%20Act%201_%20Prelude_%20At%20The%20Wedding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essi\Downloads\08%20-%20Act%202_%20Peer%20Gynt%20Hunted%20By%20The%20Trolls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Norway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Jessica Farestvedt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Musical Example: Alexander </a:t>
            </a:r>
            <a:r>
              <a:rPr lang="en-US" dirty="0" err="1" smtClean="0"/>
              <a:t>Rybak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Fairytale”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http://www.youtube.com/watch?v=uiH4BFTELME</a:t>
            </a:r>
            <a:endParaRPr lang="en-US" dirty="0" smtClean="0"/>
          </a:p>
          <a:p>
            <a:r>
              <a:rPr lang="en-US" dirty="0" smtClean="0"/>
              <a:t>Winner of Eurovision 2009</a:t>
            </a:r>
          </a:p>
          <a:p>
            <a:r>
              <a:rPr lang="en-US" dirty="0" smtClean="0"/>
              <a:t>Folk Music is still important</a:t>
            </a:r>
          </a:p>
          <a:p>
            <a:pPr>
              <a:buNone/>
            </a:pPr>
            <a:r>
              <a:rPr lang="en-US" dirty="0" smtClean="0"/>
              <a:t>	today. As is the violin.</a:t>
            </a:r>
            <a:endParaRPr lang="en-US" dirty="0"/>
          </a:p>
        </p:txBody>
      </p:sp>
      <p:pic>
        <p:nvPicPr>
          <p:cNvPr id="4" name="Picture 3" descr="Alexander Ryb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352800"/>
            <a:ext cx="3483226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524000"/>
          </a:xfrm>
        </p:spPr>
        <p:txBody>
          <a:bodyPr/>
          <a:lstStyle/>
          <a:p>
            <a:r>
              <a:rPr lang="en-US" dirty="0" smtClean="0"/>
              <a:t>Folk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http://www.youtube.com/watch?v=a_S-IhaEg2o</a:t>
            </a:r>
            <a:endParaRPr lang="en-US" dirty="0" smtClean="0"/>
          </a:p>
          <a:p>
            <a:r>
              <a:rPr lang="en-US" dirty="0" err="1" smtClean="0"/>
              <a:t>Seksmannsril</a:t>
            </a:r>
            <a:r>
              <a:rPr lang="en-US" dirty="0" smtClean="0"/>
              <a:t> (Six man wheel)</a:t>
            </a:r>
          </a:p>
          <a:p>
            <a:r>
              <a:rPr lang="en-US" dirty="0" err="1" smtClean="0"/>
              <a:t>Hardanger</a:t>
            </a:r>
            <a:r>
              <a:rPr lang="en-US" dirty="0" smtClean="0"/>
              <a:t> Fiddle</a:t>
            </a:r>
          </a:p>
          <a:p>
            <a:endParaRPr lang="en-US" dirty="0"/>
          </a:p>
        </p:txBody>
      </p:sp>
      <p:pic>
        <p:nvPicPr>
          <p:cNvPr id="4" name="Picture 3" descr="hardanger fidd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733800"/>
            <a:ext cx="5638800" cy="2880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600200"/>
            <a:ext cx="8001000" cy="441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524000"/>
          </a:xfrm>
        </p:spPr>
        <p:txBody>
          <a:bodyPr/>
          <a:lstStyle/>
          <a:p>
            <a:r>
              <a:rPr lang="en-US" dirty="0" smtClean="0"/>
              <a:t>“Per </a:t>
            </a:r>
            <a:r>
              <a:rPr lang="en-US" dirty="0" err="1" smtClean="0"/>
              <a:t>Spelmann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 descr="Per_Spelmann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992" b="51119"/>
          <a:stretch>
            <a:fillRect/>
          </a:stretch>
        </p:blipFill>
        <p:spPr>
          <a:xfrm>
            <a:off x="381000" y="1524000"/>
            <a:ext cx="8449899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Example: Ole Bull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Et </a:t>
            </a:r>
            <a:r>
              <a:rPr lang="en-US" dirty="0" err="1" smtClean="0"/>
              <a:t>Sæterbesøg</a:t>
            </a:r>
            <a:r>
              <a:rPr lang="en-US" dirty="0" smtClean="0"/>
              <a:t>” (A Mountain Vision) </a:t>
            </a:r>
          </a:p>
          <a:p>
            <a:endParaRPr lang="en-US" dirty="0"/>
          </a:p>
        </p:txBody>
      </p:sp>
      <p:pic>
        <p:nvPicPr>
          <p:cNvPr id="4" name="10 - Ole Bull_ Et Sæterbesøg (A Mountain Visio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91400" y="2286000"/>
            <a:ext cx="304800" cy="304800"/>
          </a:xfrm>
          <a:prstGeom prst="rect">
            <a:avLst/>
          </a:prstGeom>
        </p:spPr>
      </p:pic>
      <p:pic>
        <p:nvPicPr>
          <p:cNvPr id="5" name="Picture 4" descr="Ole Bull.jpg"/>
          <p:cNvPicPr>
            <a:picLocks noChangeAspect="1"/>
          </p:cNvPicPr>
          <p:nvPr/>
        </p:nvPicPr>
        <p:blipFill>
          <a:blip r:embed="rId4" cstate="print"/>
          <a:srcRect b="49576"/>
          <a:stretch>
            <a:fillRect/>
          </a:stretch>
        </p:blipFill>
        <p:spPr>
          <a:xfrm>
            <a:off x="1905000" y="2971800"/>
            <a:ext cx="481965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Karius</a:t>
            </a:r>
            <a:r>
              <a:rPr lang="en-US" dirty="0" smtClean="0"/>
              <a:t> and </a:t>
            </a:r>
            <a:r>
              <a:rPr lang="en-US" dirty="0" err="1" smtClean="0"/>
              <a:t>Baktus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 Film about taking care of your teeth</a:t>
            </a:r>
          </a:p>
          <a:p>
            <a:r>
              <a:rPr lang="en-US" dirty="0" smtClean="0"/>
              <a:t>Two trolls live in Joe’s Mouth</a:t>
            </a:r>
          </a:p>
          <a:p>
            <a:r>
              <a:rPr lang="en-US" dirty="0" smtClean="0"/>
              <a:t>They love to eat candy</a:t>
            </a:r>
          </a:p>
          <a:p>
            <a:r>
              <a:rPr lang="en-US" dirty="0" smtClean="0">
                <a:hlinkClick r:id="rId3"/>
              </a:rPr>
              <a:t>http://www.youtube.com/watch?v=VOJo73IGpfE</a:t>
            </a:r>
            <a:endParaRPr lang="en-US" dirty="0" smtClean="0"/>
          </a:p>
          <a:p>
            <a:r>
              <a:rPr lang="en-US" dirty="0" smtClean="0"/>
              <a:t>Eventually they get brushed away.</a:t>
            </a:r>
          </a:p>
          <a:p>
            <a:r>
              <a:rPr lang="en-US" dirty="0" smtClean="0"/>
              <a:t>“Hip Hooray, Hooray, Hooray”</a:t>
            </a:r>
          </a:p>
          <a:p>
            <a:endParaRPr lang="en-US" dirty="0"/>
          </a:p>
        </p:txBody>
      </p:sp>
      <p:pic>
        <p:nvPicPr>
          <p:cNvPr id="6" name="Content Placeholder 5" descr="Karius og Baktu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590800"/>
            <a:ext cx="3910519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600200"/>
            <a:ext cx="8001000" cy="441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Hip_Hooray,_Hooray,_Hooray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498" b="49267"/>
          <a:stretch>
            <a:fillRect/>
          </a:stretch>
        </p:blipFill>
        <p:spPr>
          <a:xfrm>
            <a:off x="334804" y="1440392"/>
            <a:ext cx="8504396" cy="49604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 smtClean="0"/>
              <a:t>“Hip Hooray, Hooray, Hooray!”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Closer Look: </a:t>
            </a:r>
            <a:r>
              <a:rPr lang="en-US" dirty="0" err="1" smtClean="0"/>
              <a:t>Lofoten</a:t>
            </a:r>
            <a:endParaRPr lang="en-US" dirty="0"/>
          </a:p>
        </p:txBody>
      </p:sp>
      <p:pic>
        <p:nvPicPr>
          <p:cNvPr id="9" name="Content Placeholder 8" descr="Map of Norwa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1093" r="17105"/>
          <a:stretch>
            <a:fillRect/>
          </a:stretch>
        </p:blipFill>
        <p:spPr>
          <a:xfrm>
            <a:off x="457200" y="1600200"/>
            <a:ext cx="3600914" cy="4572000"/>
          </a:xfrm>
        </p:spPr>
      </p:pic>
      <p:pic>
        <p:nvPicPr>
          <p:cNvPr id="8" name="Content Placeholder 7" descr="Henningsvae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43400" y="2590800"/>
            <a:ext cx="4562851" cy="3031483"/>
          </a:xfrm>
        </p:spPr>
      </p:pic>
      <p:sp>
        <p:nvSpPr>
          <p:cNvPr id="10" name="TextBox 9"/>
          <p:cNvSpPr txBox="1"/>
          <p:nvPr/>
        </p:nvSpPr>
        <p:spPr>
          <a:xfrm>
            <a:off x="4419600" y="191518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Henningsvær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981200" y="2286000"/>
            <a:ext cx="990600" cy="9144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971800" y="1676400"/>
            <a:ext cx="1524000" cy="7620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volva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600" y="261278"/>
            <a:ext cx="4241800" cy="3181350"/>
          </a:xfrm>
          <a:prstGeom prst="rect">
            <a:avLst/>
          </a:prstGeom>
        </p:spPr>
      </p:pic>
      <p:pic>
        <p:nvPicPr>
          <p:cNvPr id="6" name="Picture 5" descr="Viking Museum 1.JPG"/>
          <p:cNvPicPr>
            <a:picLocks noChangeAspect="1"/>
          </p:cNvPicPr>
          <p:nvPr/>
        </p:nvPicPr>
        <p:blipFill>
          <a:blip r:embed="rId4" cstate="print"/>
          <a:srcRect l="28864" t="28441" r="5557"/>
          <a:stretch>
            <a:fillRect/>
          </a:stretch>
        </p:blipFill>
        <p:spPr>
          <a:xfrm rot="16200000">
            <a:off x="-116261" y="878262"/>
            <a:ext cx="4724400" cy="3425078"/>
          </a:xfrm>
          <a:prstGeom prst="rect">
            <a:avLst/>
          </a:prstGeom>
        </p:spPr>
      </p:pic>
      <p:pic>
        <p:nvPicPr>
          <p:cNvPr id="7" name="Picture 6" descr="Viking Museum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5800" y="3595028"/>
            <a:ext cx="4567200" cy="3034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5105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Svolvær</a:t>
            </a:r>
            <a:r>
              <a:rPr lang="en-US" sz="3600" dirty="0" smtClean="0"/>
              <a:t> and the Viking Museum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Lofottorsken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Norwegian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ekte</a:t>
            </a:r>
            <a:r>
              <a:rPr lang="en-US" dirty="0" smtClean="0"/>
              <a:t> </a:t>
            </a:r>
            <a:r>
              <a:rPr lang="en-US" dirty="0" err="1" smtClean="0"/>
              <a:t>Lofottorsk</a:t>
            </a:r>
            <a:r>
              <a:rPr lang="en-US" dirty="0" smtClean="0"/>
              <a:t> 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født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Henningsvær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Fadderullan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, </a:t>
            </a:r>
            <a:r>
              <a:rPr lang="en-US" dirty="0" err="1" smtClean="0"/>
              <a:t>fadderullan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fadderullandullan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 gang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jeg</a:t>
            </a:r>
            <a:r>
              <a:rPr lang="en-US" dirty="0" smtClean="0"/>
              <a:t> et </a:t>
            </a:r>
            <a:r>
              <a:rPr lang="en-US" dirty="0" err="1" smtClean="0"/>
              <a:t>torske</a:t>
            </a:r>
            <a:r>
              <a:rPr lang="en-US" dirty="0" smtClean="0"/>
              <a:t>-egg,</a:t>
            </a:r>
            <a:br>
              <a:rPr lang="en-US" dirty="0" smtClean="0"/>
            </a:br>
            <a:r>
              <a:rPr lang="en-US" dirty="0" err="1" smtClean="0"/>
              <a:t>nå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voksen</a:t>
            </a:r>
            <a:r>
              <a:rPr lang="en-US" dirty="0" smtClean="0"/>
              <a:t> </a:t>
            </a:r>
            <a:r>
              <a:rPr lang="en-US" dirty="0" err="1" smtClean="0"/>
              <a:t>torsk</a:t>
            </a:r>
            <a:r>
              <a:rPr lang="en-US" dirty="0" smtClean="0"/>
              <a:t> med </a:t>
            </a:r>
            <a:r>
              <a:rPr lang="en-US" dirty="0" err="1" smtClean="0"/>
              <a:t>skjegg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Fadderullan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, </a:t>
            </a:r>
            <a:r>
              <a:rPr lang="en-US" dirty="0" err="1" smtClean="0"/>
              <a:t>fadderullan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fadderullandullan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genuine </a:t>
            </a:r>
            <a:r>
              <a:rPr lang="en-US" dirty="0" err="1" smtClean="0"/>
              <a:t>Lofoten</a:t>
            </a:r>
            <a:r>
              <a:rPr lang="en-US" dirty="0" smtClean="0"/>
              <a:t> Cod I am,</a:t>
            </a:r>
          </a:p>
          <a:p>
            <a:pPr>
              <a:buNone/>
            </a:pPr>
            <a:r>
              <a:rPr lang="en-US" dirty="0" smtClean="0"/>
              <a:t>	for I was born in the </a:t>
            </a:r>
            <a:r>
              <a:rPr lang="en-US" dirty="0" err="1" smtClean="0"/>
              <a:t>Henningsvær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Fadderullan</a:t>
            </a:r>
            <a:r>
              <a:rPr lang="en-US" dirty="0" smtClean="0"/>
              <a:t> them, </a:t>
            </a:r>
            <a:r>
              <a:rPr lang="en-US" dirty="0" err="1" smtClean="0"/>
              <a:t>Fadderullan</a:t>
            </a:r>
            <a:r>
              <a:rPr lang="en-US" dirty="0" smtClean="0"/>
              <a:t> them,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fadderullandullan</a:t>
            </a:r>
            <a:r>
              <a:rPr lang="en-US" dirty="0" smtClean="0"/>
              <a:t> them.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 that time I was a cod eggs,</a:t>
            </a:r>
          </a:p>
          <a:p>
            <a:pPr>
              <a:buNone/>
            </a:pPr>
            <a:r>
              <a:rPr lang="en-US" dirty="0" smtClean="0"/>
              <a:t>	Now I am a grownup cod with a beard.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Fadderullan</a:t>
            </a:r>
            <a:r>
              <a:rPr lang="en-US" dirty="0" smtClean="0"/>
              <a:t> them, </a:t>
            </a:r>
            <a:r>
              <a:rPr lang="en-US" dirty="0" err="1" smtClean="0"/>
              <a:t>Fadderullan</a:t>
            </a:r>
            <a:r>
              <a:rPr lang="en-US" dirty="0" smtClean="0"/>
              <a:t> them,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fadderullandullan</a:t>
            </a:r>
            <a:r>
              <a:rPr lang="en-US" dirty="0" smtClean="0"/>
              <a:t> them.</a:t>
            </a:r>
            <a:endParaRPr lang="en-US" dirty="0"/>
          </a:p>
        </p:txBody>
      </p:sp>
      <p:pic>
        <p:nvPicPr>
          <p:cNvPr id="12" name="Picture 11" descr="turfi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76200"/>
            <a:ext cx="3048000" cy="2023872"/>
          </a:xfrm>
          <a:prstGeom prst="rect">
            <a:avLst/>
          </a:prstGeom>
        </p:spPr>
      </p:pic>
      <p:pic>
        <p:nvPicPr>
          <p:cNvPr id="13" name="15 - Lofottorsk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76800" y="152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Dahl Jr., </a:t>
            </a:r>
            <a:r>
              <a:rPr lang="en-US" dirty="0" err="1" smtClean="0"/>
              <a:t>Erling</a:t>
            </a:r>
            <a:r>
              <a:rPr lang="en-US" dirty="0" smtClean="0"/>
              <a:t>. </a:t>
            </a:r>
            <a:r>
              <a:rPr lang="en-US" i="1" dirty="0" err="1" smtClean="0"/>
              <a:t>Edvard</a:t>
            </a:r>
            <a:r>
              <a:rPr lang="en-US" i="1" dirty="0" smtClean="0"/>
              <a:t> Grieg His Life and Music.</a:t>
            </a:r>
            <a:r>
              <a:rPr lang="en-US" dirty="0" smtClean="0"/>
              <a:t> </a:t>
            </a:r>
            <a:r>
              <a:rPr lang="en-US" dirty="0" err="1" smtClean="0"/>
              <a:t>Troldhaugen</a:t>
            </a:r>
            <a:r>
              <a:rPr lang="en-US" dirty="0" smtClean="0"/>
              <a:t>: </a:t>
            </a:r>
            <a:r>
              <a:rPr lang="en-US" dirty="0" err="1" smtClean="0"/>
              <a:t>Edvard</a:t>
            </a:r>
            <a:r>
              <a:rPr lang="en-US" dirty="0" smtClean="0"/>
              <a:t> Grieg Museum- </a:t>
            </a:r>
            <a:r>
              <a:rPr lang="en-US" dirty="0" err="1" smtClean="0"/>
              <a:t>Troldhaugen</a:t>
            </a:r>
            <a:r>
              <a:rPr lang="en-US" dirty="0" smtClean="0"/>
              <a:t>, 2002.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http://griegmuseum.no/edvard-grieg-tidslinje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http://www.britannica.com/EBchecked/topic/84326/Ole-Bull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http://www.britannica.com/EBchecked/topic/280962/Henrik-Ibsen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http://www.gobookee.org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http://www.pitt.edu/~dash/type0122e.html#gruff</a:t>
            </a:r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Map of Norway</a:t>
            </a:r>
            <a:endParaRPr lang="en-US" dirty="0"/>
          </a:p>
        </p:txBody>
      </p:sp>
      <p:pic>
        <p:nvPicPr>
          <p:cNvPr id="4" name="Content Placeholder 3" descr="Map of Norw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67590"/>
            <a:ext cx="6705600" cy="5261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524000"/>
          </a:xfrm>
        </p:spPr>
        <p:txBody>
          <a:bodyPr/>
          <a:lstStyle/>
          <a:p>
            <a:r>
              <a:rPr lang="en-US" dirty="0" smtClean="0"/>
              <a:t>Flag of Norway</a:t>
            </a:r>
            <a:endParaRPr lang="en-US" dirty="0"/>
          </a:p>
        </p:txBody>
      </p:sp>
      <p:pic>
        <p:nvPicPr>
          <p:cNvPr id="4" name="Content Placeholder 3" descr="Norwegian-Fla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177290"/>
            <a:ext cx="6477000" cy="5375910"/>
          </a:xfrm>
        </p:spPr>
      </p:pic>
      <p:pic>
        <p:nvPicPr>
          <p:cNvPr id="5" name="Norwegian National Anth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1816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524000"/>
          </a:xfrm>
        </p:spPr>
        <p:txBody>
          <a:bodyPr/>
          <a:lstStyle/>
          <a:p>
            <a:r>
              <a:rPr lang="en-US" dirty="0" smtClean="0"/>
              <a:t>Norwegian Food</a:t>
            </a:r>
            <a:endParaRPr lang="en-US" dirty="0"/>
          </a:p>
        </p:txBody>
      </p:sp>
      <p:pic>
        <p:nvPicPr>
          <p:cNvPr id="4" name="Picture 3" descr="bergensk-fiskesuppe.jpg"/>
          <p:cNvPicPr>
            <a:picLocks noChangeAspect="1"/>
          </p:cNvPicPr>
          <p:nvPr/>
        </p:nvPicPr>
        <p:blipFill>
          <a:blip r:embed="rId3" cstate="print"/>
          <a:srcRect t="14444"/>
          <a:stretch>
            <a:fillRect/>
          </a:stretch>
        </p:blipFill>
        <p:spPr>
          <a:xfrm>
            <a:off x="5638799" y="2667000"/>
            <a:ext cx="3101369" cy="3962400"/>
          </a:xfrm>
          <a:prstGeom prst="rect">
            <a:avLst/>
          </a:prstGeom>
        </p:spPr>
      </p:pic>
      <p:pic>
        <p:nvPicPr>
          <p:cNvPr id="5" name="Picture 4" descr="lefse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7200" y="3429000"/>
            <a:ext cx="4064000" cy="3048000"/>
          </a:xfrm>
          <a:prstGeom prst="rect">
            <a:avLst/>
          </a:prstGeom>
        </p:spPr>
      </p:pic>
      <p:pic>
        <p:nvPicPr>
          <p:cNvPr id="6" name="Picture 5" descr="Meat Cak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57200"/>
            <a:ext cx="3170200" cy="2377650"/>
          </a:xfrm>
          <a:prstGeom prst="rect">
            <a:avLst/>
          </a:prstGeom>
        </p:spPr>
      </p:pic>
      <p:pic>
        <p:nvPicPr>
          <p:cNvPr id="7" name="Picture 6" descr="risengr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713516"/>
            <a:ext cx="3276600" cy="224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Norwegian Fjords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Norway is known for its Fjords</a:t>
            </a:r>
          </a:p>
          <a:p>
            <a:r>
              <a:rPr lang="en-US" dirty="0" smtClean="0"/>
              <a:t>Big valleys with water at the bottom</a:t>
            </a:r>
          </a:p>
          <a:p>
            <a:r>
              <a:rPr lang="en-US" dirty="0" smtClean="0"/>
              <a:t>Carved out by glaciers</a:t>
            </a:r>
            <a:endParaRPr lang="en-US" dirty="0"/>
          </a:p>
        </p:txBody>
      </p:sp>
      <p:pic>
        <p:nvPicPr>
          <p:cNvPr id="7" name="Picture 6" descr="geiranger-the-fj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28600"/>
            <a:ext cx="3333750" cy="2539711"/>
          </a:xfrm>
          <a:prstGeom prst="rect">
            <a:avLst/>
          </a:prstGeom>
        </p:spPr>
      </p:pic>
      <p:pic>
        <p:nvPicPr>
          <p:cNvPr id="8" name="Picture 7" descr="tumblr_lqyy13rf591qcybddo1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590800"/>
            <a:ext cx="2518952" cy="3424200"/>
          </a:xfrm>
          <a:prstGeom prst="rect">
            <a:avLst/>
          </a:prstGeom>
        </p:spPr>
      </p:pic>
      <p:pic>
        <p:nvPicPr>
          <p:cNvPr id="10" name="Content Placeholder 9" descr="Tracy_Arm_fjord_Sawyer_Glacie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810000" y="4674170"/>
            <a:ext cx="2895600" cy="1879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of Norway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People called “N0rwegians”</a:t>
            </a:r>
          </a:p>
          <a:p>
            <a:r>
              <a:rPr lang="en-US" dirty="0" smtClean="0"/>
              <a:t>Famous people:</a:t>
            </a:r>
          </a:p>
          <a:p>
            <a:pPr lvl="1"/>
            <a:r>
              <a:rPr lang="en-US" dirty="0" err="1" smtClean="0"/>
              <a:t>Roald</a:t>
            </a:r>
            <a:r>
              <a:rPr lang="en-US" dirty="0" smtClean="0"/>
              <a:t> Dahl (Author of </a:t>
            </a:r>
            <a:r>
              <a:rPr lang="en-US" i="1" dirty="0" smtClean="0"/>
              <a:t>Matilda) </a:t>
            </a:r>
          </a:p>
          <a:p>
            <a:pPr lvl="1"/>
            <a:r>
              <a:rPr lang="en-US" dirty="0" err="1" smtClean="0"/>
              <a:t>Henrik</a:t>
            </a:r>
            <a:r>
              <a:rPr lang="en-US" dirty="0" smtClean="0"/>
              <a:t> Ibsen (poet and </a:t>
            </a:r>
            <a:r>
              <a:rPr lang="en-US" dirty="0" err="1" smtClean="0"/>
              <a:t>playwrite</a:t>
            </a:r>
            <a:r>
              <a:rPr lang="en-US" dirty="0" smtClean="0"/>
              <a:t>. Wrote </a:t>
            </a:r>
            <a:r>
              <a:rPr lang="en-US" i="1" dirty="0" smtClean="0"/>
              <a:t>A Doll’s House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Edvard</a:t>
            </a:r>
            <a:r>
              <a:rPr lang="en-US" dirty="0" smtClean="0"/>
              <a:t> Grieg (Composer- wrote </a:t>
            </a:r>
            <a:r>
              <a:rPr lang="en-US" i="1" dirty="0" smtClean="0"/>
              <a:t>The Peer </a:t>
            </a:r>
            <a:r>
              <a:rPr lang="en-US" i="1" dirty="0" err="1" smtClean="0"/>
              <a:t>Gynt</a:t>
            </a:r>
            <a:r>
              <a:rPr lang="en-US" i="1" dirty="0" smtClean="0"/>
              <a:t> Suite)</a:t>
            </a:r>
          </a:p>
          <a:p>
            <a:pPr lvl="1"/>
            <a:r>
              <a:rPr lang="en-US" dirty="0" smtClean="0"/>
              <a:t>Ole Bull </a:t>
            </a:r>
            <a:r>
              <a:rPr lang="en-US" i="1" dirty="0" smtClean="0"/>
              <a:t>(</a:t>
            </a:r>
            <a:r>
              <a:rPr lang="en-US" dirty="0" smtClean="0"/>
              <a:t>Violinist</a:t>
            </a:r>
            <a:r>
              <a:rPr lang="en-US" i="1" dirty="0" smtClean="0"/>
              <a:t>)</a:t>
            </a:r>
            <a:endParaRPr lang="en-US" dirty="0"/>
          </a:p>
        </p:txBody>
      </p:sp>
      <p:pic>
        <p:nvPicPr>
          <p:cNvPr id="12" name="Picture 11" descr="Ole B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318880"/>
            <a:ext cx="1676400" cy="2417885"/>
          </a:xfrm>
          <a:prstGeom prst="rect">
            <a:avLst/>
          </a:prstGeom>
        </p:spPr>
      </p:pic>
      <p:pic>
        <p:nvPicPr>
          <p:cNvPr id="13" name="Picture 12" descr="roald-da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191000"/>
            <a:ext cx="3683214" cy="2453496"/>
          </a:xfrm>
          <a:prstGeom prst="rect">
            <a:avLst/>
          </a:prstGeom>
        </p:spPr>
      </p:pic>
      <p:pic>
        <p:nvPicPr>
          <p:cNvPr id="11" name="Picture 10" descr="Henrik Ib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2722" y="2438401"/>
            <a:ext cx="1785111" cy="2133600"/>
          </a:xfrm>
          <a:prstGeom prst="rect">
            <a:avLst/>
          </a:prstGeom>
        </p:spPr>
      </p:pic>
      <p:pic>
        <p:nvPicPr>
          <p:cNvPr id="10" name="Picture 9" descr="Grie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5414" y="300228"/>
            <a:ext cx="1574586" cy="2409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Musical </a:t>
            </a:r>
            <a:r>
              <a:rPr lang="en-US" sz="4400" dirty="0" smtClean="0"/>
              <a:t>Example: </a:t>
            </a:r>
            <a:r>
              <a:rPr lang="en-US" sz="4400" dirty="0" err="1" smtClean="0"/>
              <a:t>Edvard</a:t>
            </a:r>
            <a:r>
              <a:rPr lang="en-US" sz="4400" dirty="0" smtClean="0"/>
              <a:t> Grieg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Edvard</a:t>
            </a:r>
            <a:r>
              <a:rPr lang="en-US" dirty="0" smtClean="0"/>
              <a:t> Grieg, </a:t>
            </a:r>
            <a:r>
              <a:rPr lang="en-US" i="1" dirty="0" smtClean="0"/>
              <a:t>Peer </a:t>
            </a:r>
            <a:r>
              <a:rPr lang="en-US" i="1" dirty="0" err="1" smtClean="0"/>
              <a:t>Gynt</a:t>
            </a:r>
            <a:r>
              <a:rPr lang="en-US" i="1" dirty="0" smtClean="0"/>
              <a:t> Suite: </a:t>
            </a:r>
            <a:r>
              <a:rPr lang="en-US" dirty="0" smtClean="0"/>
              <a:t>Prelude: At the Wedding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01 - Act 1_ Prelude_ At The Wedd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05800" y="2362200"/>
            <a:ext cx="304800" cy="304800"/>
          </a:xfrm>
          <a:prstGeom prst="rect">
            <a:avLst/>
          </a:prstGeom>
        </p:spPr>
      </p:pic>
      <p:pic>
        <p:nvPicPr>
          <p:cNvPr id="6" name="Picture 5" descr="Grieg.jpg"/>
          <p:cNvPicPr>
            <a:picLocks noChangeAspect="1"/>
          </p:cNvPicPr>
          <p:nvPr/>
        </p:nvPicPr>
        <p:blipFill>
          <a:blip r:embed="rId5" cstate="print"/>
          <a:srcRect l="2857" t="10364" r="5714" b="22409"/>
          <a:stretch>
            <a:fillRect/>
          </a:stretch>
        </p:blipFill>
        <p:spPr>
          <a:xfrm>
            <a:off x="2971800" y="2895600"/>
            <a:ext cx="31242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Three Billy Goats Gruff”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Norwegian Folktale </a:t>
            </a:r>
          </a:p>
          <a:p>
            <a:r>
              <a:rPr lang="en-US" dirty="0" smtClean="0"/>
              <a:t>From the collection </a:t>
            </a:r>
            <a:r>
              <a:rPr lang="en-US" i="1" dirty="0" smtClean="0"/>
              <a:t>Norske </a:t>
            </a:r>
            <a:r>
              <a:rPr lang="en-US" i="1" dirty="0" err="1" smtClean="0"/>
              <a:t>Folkeeventyr</a:t>
            </a:r>
            <a:r>
              <a:rPr lang="en-US" dirty="0" smtClean="0"/>
              <a:t> by Peter Christen </a:t>
            </a:r>
            <a:r>
              <a:rPr lang="en-US" dirty="0" err="1" smtClean="0"/>
              <a:t>Asbjørnsen</a:t>
            </a:r>
            <a:r>
              <a:rPr lang="en-US" dirty="0" smtClean="0"/>
              <a:t> and </a:t>
            </a:r>
            <a:r>
              <a:rPr lang="en-US" dirty="0" err="1" smtClean="0"/>
              <a:t>Jørgen</a:t>
            </a:r>
            <a:r>
              <a:rPr lang="en-US" dirty="0" smtClean="0"/>
              <a:t> Moe</a:t>
            </a:r>
          </a:p>
          <a:p>
            <a:endParaRPr lang="en-US" i="1" dirty="0"/>
          </a:p>
        </p:txBody>
      </p:sp>
      <p:pic>
        <p:nvPicPr>
          <p:cNvPr id="4" name="Picture 3" descr="Billy Goats Gru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86000"/>
            <a:ext cx="3733800" cy="415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Listening Activity: Pass the Troll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5410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the music is playing, pass the troll and the goat to your neighbor. </a:t>
            </a:r>
          </a:p>
          <a:p>
            <a:r>
              <a:rPr lang="en-US" dirty="0" smtClean="0"/>
              <a:t>When the music stops, whoever has the troll and the goat stand up.</a:t>
            </a:r>
          </a:p>
          <a:p>
            <a:r>
              <a:rPr lang="en-US" dirty="0" smtClean="0"/>
              <a:t>The troll tries to get the goat as the goat tries to take the troll’s spot.</a:t>
            </a:r>
          </a:p>
          <a:p>
            <a:r>
              <a:rPr lang="en-US" dirty="0" smtClean="0"/>
              <a:t>Remember, only </a:t>
            </a:r>
            <a:r>
              <a:rPr lang="en-US" b="1" u="sng" dirty="0" smtClean="0"/>
              <a:t>walking</a:t>
            </a:r>
            <a:r>
              <a:rPr lang="en-US" dirty="0" smtClean="0"/>
              <a:t> and only </a:t>
            </a:r>
            <a:r>
              <a:rPr lang="en-US" b="1" u="sng" dirty="0" smtClean="0"/>
              <a:t>silent cheers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Musical Example: Peer </a:t>
            </a:r>
            <a:r>
              <a:rPr lang="en-US" dirty="0" err="1" smtClean="0"/>
              <a:t>Gynt</a:t>
            </a:r>
            <a:r>
              <a:rPr lang="en-US" dirty="0" smtClean="0"/>
              <a:t>: “Hunted by the Trolls” </a:t>
            </a:r>
            <a:endParaRPr lang="en-US" dirty="0"/>
          </a:p>
        </p:txBody>
      </p:sp>
      <p:pic>
        <p:nvPicPr>
          <p:cNvPr id="1026" name="Picture 2" descr="https://scontent-a-dfw.xx.fbcdn.net/hphotos-ash3/1013213_10151756602735726_2070654401_n.jpg"/>
          <p:cNvPicPr>
            <a:picLocks noChangeAspect="1" noChangeArrowheads="1"/>
          </p:cNvPicPr>
          <p:nvPr/>
        </p:nvPicPr>
        <p:blipFill>
          <a:blip r:embed="rId4" cstate="print"/>
          <a:srcRect t="10894" r="16073" b="20108"/>
          <a:stretch>
            <a:fillRect/>
          </a:stretch>
        </p:blipFill>
        <p:spPr bwMode="auto">
          <a:xfrm>
            <a:off x="5880768" y="2438400"/>
            <a:ext cx="2780632" cy="3048000"/>
          </a:xfrm>
          <a:prstGeom prst="rect">
            <a:avLst/>
          </a:prstGeom>
          <a:noFill/>
        </p:spPr>
      </p:pic>
      <p:pic>
        <p:nvPicPr>
          <p:cNvPr id="5" name="08 - Act 2_ Peer Gynt Hunted By The Tro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148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577</TotalTime>
  <Words>458</Words>
  <Application>Microsoft Office PowerPoint</Application>
  <PresentationFormat>On-screen Show (4:3)</PresentationFormat>
  <Paragraphs>99</Paragraphs>
  <Slides>19</Slides>
  <Notes>13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Deluxe</vt:lpstr>
      <vt:lpstr>Norway</vt:lpstr>
      <vt:lpstr>Map of Norway</vt:lpstr>
      <vt:lpstr>Flag of Norway</vt:lpstr>
      <vt:lpstr>Norwegian Food</vt:lpstr>
      <vt:lpstr>Norwegian Fjords</vt:lpstr>
      <vt:lpstr>People of Norway</vt:lpstr>
      <vt:lpstr>Musical Example: Edvard Grieg</vt:lpstr>
      <vt:lpstr>“The Three Billy Goats Gruff”</vt:lpstr>
      <vt:lpstr>Listening Activity: Pass the Troll</vt:lpstr>
      <vt:lpstr>Musical Example: Alexander Rybak</vt:lpstr>
      <vt:lpstr>Folk Dance</vt:lpstr>
      <vt:lpstr>“Per Spelmann”</vt:lpstr>
      <vt:lpstr>Musical Example: Ole Bull </vt:lpstr>
      <vt:lpstr>Karius and Baktus</vt:lpstr>
      <vt:lpstr>“Hip Hooray, Hooray, Hooray!”</vt:lpstr>
      <vt:lpstr>A Closer Look: Lofoten</vt:lpstr>
      <vt:lpstr>Slide 17</vt:lpstr>
      <vt:lpstr>“Lofottorsken”</vt:lpstr>
      <vt:lpstr>Bibliography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Norwegian folk music</dc:title>
  <dc:creator>Jessi</dc:creator>
  <cp:lastModifiedBy>Jessi</cp:lastModifiedBy>
  <cp:revision>58</cp:revision>
  <dcterms:created xsi:type="dcterms:W3CDTF">2013-11-04T22:55:22Z</dcterms:created>
  <dcterms:modified xsi:type="dcterms:W3CDTF">2013-11-15T19:58:24Z</dcterms:modified>
</cp:coreProperties>
</file>